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3"/>
  </p:notesMasterIdLst>
  <p:sldIdLst>
    <p:sldId id="256" r:id="rId2"/>
    <p:sldId id="266" r:id="rId3"/>
    <p:sldId id="268" r:id="rId4"/>
    <p:sldId id="269" r:id="rId5"/>
    <p:sldId id="270" r:id="rId6"/>
    <p:sldId id="271" r:id="rId7"/>
    <p:sldId id="273" r:id="rId8"/>
    <p:sldId id="272" r:id="rId9"/>
    <p:sldId id="274" r:id="rId10"/>
    <p:sldId id="281" r:id="rId11"/>
    <p:sldId id="275" r:id="rId12"/>
    <p:sldId id="276" r:id="rId13"/>
    <p:sldId id="280" r:id="rId14"/>
    <p:sldId id="278" r:id="rId15"/>
    <p:sldId id="279" r:id="rId16"/>
    <p:sldId id="282" r:id="rId17"/>
    <p:sldId id="326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6" r:id="rId31"/>
    <p:sldId id="298" r:id="rId32"/>
    <p:sldId id="299" r:id="rId33"/>
    <p:sldId id="300" r:id="rId34"/>
    <p:sldId id="295" r:id="rId35"/>
    <p:sldId id="301" r:id="rId36"/>
    <p:sldId id="302" r:id="rId37"/>
    <p:sldId id="303" r:id="rId38"/>
    <p:sldId id="304" r:id="rId39"/>
    <p:sldId id="305" r:id="rId40"/>
    <p:sldId id="310" r:id="rId41"/>
    <p:sldId id="306" r:id="rId42"/>
    <p:sldId id="307" r:id="rId43"/>
    <p:sldId id="309" r:id="rId44"/>
    <p:sldId id="311" r:id="rId45"/>
    <p:sldId id="312" r:id="rId46"/>
    <p:sldId id="258" r:id="rId47"/>
    <p:sldId id="324" r:id="rId48"/>
    <p:sldId id="316" r:id="rId49"/>
    <p:sldId id="313" r:id="rId50"/>
    <p:sldId id="315" r:id="rId51"/>
    <p:sldId id="318" r:id="rId52"/>
    <p:sldId id="319" r:id="rId53"/>
    <p:sldId id="320" r:id="rId54"/>
    <p:sldId id="261" r:id="rId55"/>
    <p:sldId id="323" r:id="rId56"/>
    <p:sldId id="317" r:id="rId57"/>
    <p:sldId id="321" r:id="rId58"/>
    <p:sldId id="322" r:id="rId59"/>
    <p:sldId id="327" r:id="rId60"/>
    <p:sldId id="265" r:id="rId61"/>
    <p:sldId id="325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F8639-A4A8-4ACB-A2BD-2DCD119A225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3F448-EAA7-4EB6-BDB8-5A85464EE2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2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Приветствие, цели: история, подходы, .NET примеры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69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92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491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93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01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92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45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70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295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9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0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972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760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04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40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92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144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69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252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013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46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1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717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920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034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851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981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665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Приветствие, цели: история, подходы, .NET примеры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93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16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3166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614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59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66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74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729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294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60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Приветствие, цели: история, подходы, .NET примеры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28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995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05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084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394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48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772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660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6152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0682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хронологию. Добавить диаграмму на слайд.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1427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5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427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5473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4963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2258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Показать код настройки SDK и экспорта.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58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439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Заключение, ответы, ссылки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7073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Приветствие, цели: история, подходы, .NET примеры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60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15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Кратко обозначить структуру слайдов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3F448-EAA7-4EB6-BDB8-5A85464EE2A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9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7E35BD4-9DEC-4561-BD08-CDD577C9E7B9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52C13991-7CDD-4509-8BA7-518DF070C6A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79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AB64-1323-4113-95CB-C0AA417DBB87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03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6E1F-F778-4DF3-9C6B-07C3E7EA70DC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4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3000-0E0D-4246-8822-93E97A14E8EB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52C13991-7CDD-4509-8BA7-518DF070C6A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87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0E11-DD9B-42C3-B06B-6090ED201F1A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26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BBA5F-F2EA-4D5B-851B-629E41DBAC19}" type="datetime1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04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064F-11EC-4AE7-9885-73EE3ECB64DE}" type="datetime1">
              <a:rPr lang="ru-RU" smtClean="0"/>
              <a:t>22.05.2025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9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A5B4-5DB4-4528-873D-7C7645F8EC89}" type="datetime1">
              <a:rPr lang="ru-RU" smtClean="0"/>
              <a:t>22.05.2025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1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9C98-D025-41C3-8F38-79E5C8485480}" type="datetime1">
              <a:rPr lang="ru-RU" smtClean="0"/>
              <a:t>22.05.2025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14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0EED-9CA7-4495-AE6C-323355CC18E8}" type="datetime1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39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9B84-264A-4146-BC96-B54787321997}" type="datetime1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56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3377AFF-8AF6-4AA2-A35A-C14199E39487}" type="datetime1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2C13991-7CDD-4509-8BA7-518DF070C6AF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8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6CB9-AEA5-4D11-A129-D8B194554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</a:t>
            </a:r>
            <a:r>
              <a:rPr lang="ru-RU" dirty="0"/>
              <a:t>сервисов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E29835-FF7C-4784-B742-BBF1F8437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Унификация телеметрии для логов, метрик и трассировок</a:t>
            </a:r>
            <a:br>
              <a:rPr lang="ru-RU" dirty="0"/>
            </a:br>
            <a:r>
              <a:rPr lang="ru-RU" dirty="0"/>
              <a:t>		Начын Д.</a:t>
            </a:r>
          </a:p>
        </p:txBody>
      </p:sp>
    </p:spTree>
    <p:extLst>
      <p:ext uri="{BB962C8B-B14F-4D97-AF65-F5344CB8AC3E}">
        <p14:creationId xmlns:p14="http://schemas.microsoft.com/office/powerpoint/2010/main" val="33859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логов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dirty="0">
                <a:effectLst/>
                <a:latin typeface="inherit"/>
              </a:rPr>
              <a:t>Большинство разработчиков стараются придерживаться общих правил написания логов. К примеру, практически любой лог имеет:</a:t>
            </a:r>
          </a:p>
          <a:p>
            <a:pPr marL="0" indent="0" fontAlgn="base">
              <a:buNone/>
            </a:pPr>
            <a:endParaRPr lang="ru-RU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системную информацию (время и дата события, ID события и другая служебная информация);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уровень лога;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текст сообщения (например, сообщения об ошибке);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контекст (дополнительная информация).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5EC1A-A583-45C7-9F77-B379314D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81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Обычные </a:t>
            </a:r>
            <a:r>
              <a:rPr lang="ru-RU" dirty="0" err="1"/>
              <a:t>логи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{</a:t>
            </a:r>
            <a:r>
              <a:rPr lang="en-US" sz="1600" b="1" dirty="0" err="1">
                <a:effectLst/>
                <a:latin typeface="inherit"/>
              </a:rPr>
              <a:t>Timestamp</a:t>
            </a:r>
            <a:r>
              <a:rPr lang="en-US" sz="1600" dirty="0" err="1">
                <a:effectLst/>
                <a:latin typeface="inherit"/>
              </a:rPr>
              <a:t>:yyyy-MM-dd</a:t>
            </a:r>
            <a:r>
              <a:rPr lang="en-US" sz="1600" dirty="0">
                <a:effectLst/>
                <a:latin typeface="inherit"/>
              </a:rPr>
              <a:t> </a:t>
            </a:r>
            <a:r>
              <a:rPr lang="en-US" sz="1600" dirty="0" err="1">
                <a:effectLst/>
                <a:latin typeface="inherit"/>
              </a:rPr>
              <a:t>HH:mm:ss.fff</a:t>
            </a:r>
            <a:r>
              <a:rPr lang="en-US" sz="1600" dirty="0">
                <a:effectLst/>
                <a:latin typeface="inherit"/>
              </a:rPr>
              <a:t> </a:t>
            </a:r>
            <a:r>
              <a:rPr lang="en-US" sz="1600" dirty="0" err="1">
                <a:effectLst/>
                <a:latin typeface="inherit"/>
              </a:rPr>
              <a:t>zzz</a:t>
            </a:r>
            <a:r>
              <a:rPr lang="en-US" sz="1600" dirty="0">
                <a:effectLst/>
                <a:latin typeface="inherit"/>
              </a:rPr>
              <a:t>} | {</a:t>
            </a:r>
            <a:r>
              <a:rPr lang="en-US" sz="1600" b="1" dirty="0">
                <a:effectLst/>
                <a:latin typeface="inherit"/>
              </a:rPr>
              <a:t>Level</a:t>
            </a:r>
            <a:r>
              <a:rPr lang="en-US" sz="1600" dirty="0">
                <a:effectLst/>
                <a:latin typeface="inherit"/>
              </a:rPr>
              <a:t>:u3} | {</a:t>
            </a:r>
            <a:r>
              <a:rPr lang="en-US" sz="1600" b="1" dirty="0" err="1">
                <a:effectLst/>
                <a:latin typeface="inherit"/>
              </a:rPr>
              <a:t>SourceContext</a:t>
            </a:r>
            <a:r>
              <a:rPr lang="en-US" sz="1600" dirty="0">
                <a:effectLst/>
                <a:latin typeface="inherit"/>
              </a:rPr>
              <a:t>} | {</a:t>
            </a:r>
            <a:r>
              <a:rPr lang="en-US" sz="1600" b="1" dirty="0" err="1">
                <a:effectLst/>
                <a:latin typeface="inherit"/>
              </a:rPr>
              <a:t>Message</a:t>
            </a:r>
            <a:r>
              <a:rPr lang="en-US" sz="1600" dirty="0" err="1">
                <a:effectLst/>
                <a:latin typeface="inherit"/>
              </a:rPr>
              <a:t>:lj</a:t>
            </a:r>
            <a:r>
              <a:rPr lang="en-US" sz="1600" dirty="0">
                <a:effectLst/>
                <a:latin typeface="inherit"/>
              </a:rPr>
              <a:t>}{</a:t>
            </a:r>
            <a:r>
              <a:rPr lang="en-US" sz="1600" dirty="0" err="1">
                <a:effectLst/>
                <a:latin typeface="inherit"/>
              </a:rPr>
              <a:t>NewLine</a:t>
            </a:r>
            <a:r>
              <a:rPr lang="en-US" sz="1600" dirty="0">
                <a:effectLst/>
                <a:latin typeface="inherit"/>
              </a:rPr>
              <a:t>}{</a:t>
            </a:r>
            <a:r>
              <a:rPr lang="en-US" sz="1600" b="1" dirty="0">
                <a:effectLst/>
                <a:latin typeface="inherit"/>
              </a:rPr>
              <a:t>Exception</a:t>
            </a:r>
            <a:r>
              <a:rPr lang="en-US" sz="1600" dirty="0">
                <a:effectLst/>
                <a:latin typeface="inherit"/>
              </a:rPr>
              <a:t>}</a:t>
            </a:r>
            <a:endParaRPr lang="ru-RU" sz="1600" dirty="0">
              <a:effectLst/>
              <a:latin typeface="inherit"/>
            </a:endParaRP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2025-05-21 23:47:07.821 +07:00 | INF | Project1.ConnectionBackgroundService | Start Main connection service...</a:t>
            </a:r>
            <a:endParaRPr lang="ru-RU" sz="1600" dirty="0">
              <a:effectLst/>
              <a:latin typeface="inherit"/>
            </a:endParaRPr>
          </a:p>
          <a:p>
            <a:pPr marL="0" indent="0" fontAlgn="base">
              <a:buNone/>
            </a:pPr>
            <a:endParaRPr lang="ru-RU" sz="1600" dirty="0">
              <a:effectLst/>
              <a:latin typeface="inherit"/>
            </a:endParaRP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INF] Start processing HTTP request POST http://localhost:5000/api/warehouse?*</a:t>
            </a: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INF] Sending HTTP request POST http://localhost:5000/api/warehouse?*</a:t>
            </a: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INF] Received HTTP response headers after 2.9172ms - 500</a:t>
            </a: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INF] End processing HTTP request after 6.8081ms - 500</a:t>
            </a: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INF] Executed endpoint 'HTTP: POST </a:t>
            </a:r>
            <a:r>
              <a:rPr lang="en-US" sz="1600" dirty="0">
                <a:effectLst/>
                <a:highlight>
                  <a:srgbClr val="FFFF00"/>
                </a:highlight>
                <a:latin typeface="inherit"/>
              </a:rPr>
              <a:t>/</a:t>
            </a:r>
            <a:r>
              <a:rPr lang="en-US" sz="1600" dirty="0" err="1">
                <a:effectLst/>
                <a:highlight>
                  <a:srgbClr val="FFFF00"/>
                </a:highlight>
                <a:latin typeface="inherit"/>
              </a:rPr>
              <a:t>api</a:t>
            </a:r>
            <a:r>
              <a:rPr lang="en-US" sz="1600" dirty="0">
                <a:effectLst/>
                <a:highlight>
                  <a:srgbClr val="FFFF00"/>
                </a:highlight>
                <a:latin typeface="inherit"/>
              </a:rPr>
              <a:t>/orders</a:t>
            </a:r>
            <a:r>
              <a:rPr lang="en-US" sz="1600" dirty="0">
                <a:effectLst/>
                <a:latin typeface="inherit"/>
              </a:rPr>
              <a:t>'</a:t>
            </a:r>
          </a:p>
          <a:p>
            <a:pPr marL="0" indent="0" fontAlgn="base">
              <a:buNone/>
            </a:pPr>
            <a:r>
              <a:rPr lang="en-US" sz="1600" dirty="0">
                <a:effectLst/>
                <a:latin typeface="inherit"/>
              </a:rPr>
              <a:t>[23:51:30 </a:t>
            </a:r>
            <a:r>
              <a:rPr lang="en-US" sz="1600" dirty="0">
                <a:solidFill>
                  <a:srgbClr val="FF0000"/>
                </a:solidFill>
                <a:effectLst/>
                <a:latin typeface="inherit"/>
              </a:rPr>
              <a:t>ERR</a:t>
            </a:r>
            <a:r>
              <a:rPr lang="en-US" sz="1600" dirty="0">
                <a:effectLst/>
                <a:latin typeface="inherit"/>
              </a:rPr>
              <a:t>] Error: Response status code does not indicate success: 500 (Internal Server Error).. </a:t>
            </a:r>
            <a:r>
              <a:rPr lang="en-US" sz="1600" b="1" dirty="0" err="1">
                <a:effectLst/>
                <a:latin typeface="inherit"/>
              </a:rPr>
              <a:t>TraceId</a:t>
            </a:r>
            <a:r>
              <a:rPr lang="en-US" sz="1600" dirty="0">
                <a:effectLst/>
                <a:latin typeface="inherit"/>
              </a:rPr>
              <a:t>: 66a57aeb6e4109e2cbede9f8946ad69b </a:t>
            </a:r>
            <a:r>
              <a:rPr lang="en-US" sz="1600" dirty="0" err="1">
                <a:effectLst/>
                <a:latin typeface="inherit"/>
              </a:rPr>
              <a:t>System.Net.Http.</a:t>
            </a:r>
            <a:r>
              <a:rPr lang="en-US" sz="1600" b="1" dirty="0" err="1">
                <a:effectLst/>
                <a:latin typeface="inherit"/>
              </a:rPr>
              <a:t>HttpRequestException</a:t>
            </a:r>
            <a:r>
              <a:rPr lang="en-US" sz="1600" dirty="0">
                <a:effectLst/>
                <a:latin typeface="inherit"/>
              </a:rPr>
              <a:t>: Response status code does not indicate success: 500 (Internal Server Error).</a:t>
            </a:r>
            <a:endParaRPr lang="ru-RU" sz="1600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A3D8D0-98F4-467C-BE59-E69B421C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45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Структурированные </a:t>
            </a:r>
            <a:r>
              <a:rPr lang="ru-RU" dirty="0" err="1"/>
              <a:t>логи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2DB0AB-F62C-440A-9585-82E9EFF49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7444" y="2250059"/>
            <a:ext cx="6241608" cy="4022725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B01296-D7E8-4367-9AC8-C0EA73818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190" y="2870775"/>
            <a:ext cx="3323912" cy="253950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F70730-FD2E-41E3-AE44-8EC9C4E2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32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Структурированные </a:t>
            </a:r>
            <a:r>
              <a:rPr lang="ru-RU" dirty="0" err="1"/>
              <a:t>логи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82909A-BDF2-49C4-B117-B18CEB6A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66" y="1856671"/>
            <a:ext cx="10173667" cy="487499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9C446D-9931-4265-B0DB-6E3C7394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94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C1E21"/>
                </a:solidFill>
                <a:latin typeface="system-ui"/>
              </a:rPr>
              <a:t>Метрики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latin typeface="inherit"/>
              </a:rPr>
              <a:t>L</a:t>
            </a:r>
            <a:r>
              <a:rPr lang="en-US" dirty="0">
                <a:effectLst/>
                <a:latin typeface="inherit"/>
              </a:rPr>
              <a:t>ogs</a:t>
            </a:r>
            <a:br>
              <a:rPr lang="ru-RU" dirty="0">
                <a:effectLst/>
                <a:latin typeface="inherit"/>
              </a:rPr>
            </a:br>
            <a:r>
              <a:rPr lang="en-US" dirty="0" err="1">
                <a:effectLst/>
                <a:latin typeface="inherit"/>
              </a:rPr>
              <a:t>Metics</a:t>
            </a:r>
            <a:br>
              <a:rPr lang="en-US" dirty="0">
                <a:effectLst/>
                <a:latin typeface="inherit"/>
              </a:rPr>
            </a:br>
            <a:r>
              <a:rPr lang="en-US" dirty="0">
                <a:effectLst/>
                <a:latin typeface="inherit"/>
              </a:rPr>
              <a:t>Traces</a:t>
            </a: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869C67-00A9-4D66-B285-57755755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76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  <a:latin typeface="inherit"/>
              </a:rPr>
              <a:t>Метрики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1" dirty="0">
                <a:effectLst/>
                <a:latin typeface="inherit"/>
              </a:rPr>
              <a:t>Метрики</a:t>
            </a:r>
            <a:r>
              <a:rPr lang="ru-RU" dirty="0">
                <a:effectLst/>
                <a:latin typeface="inherit"/>
              </a:rPr>
              <a:t> —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это количественное измерение какого-то свойства системы в определенный момент ее работы, т.е. метрики отвечают на вопросы «когда?» и «сколько?».</a:t>
            </a:r>
            <a:endParaRPr lang="ru-RU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Сколько ресурсов процессора было использовано за последний час?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Сколько дискового пространства потребляется?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Какая пропускная способность была использована?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Сколько раз ты открыл приложение </a:t>
            </a:r>
            <a:r>
              <a:rPr lang="en-US" dirty="0" err="1">
                <a:latin typeface="inherit"/>
              </a:rPr>
              <a:t>Wildberries</a:t>
            </a:r>
            <a:r>
              <a:rPr lang="en-US" dirty="0">
                <a:latin typeface="inherit"/>
              </a:rPr>
              <a:t>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Сколько раз ты положил товар в корзину, но не купил его…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D3AF39-BC68-469D-844E-A3EF2EDB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89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  <a:latin typeface="inherit"/>
              </a:rPr>
              <a:t>Категории метрик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1" dirty="0">
                <a:solidFill>
                  <a:srgbClr val="131313"/>
                </a:solidFill>
                <a:effectLst/>
                <a:latin typeface="RalewayNum"/>
              </a:rPr>
              <a:t>Системные метрики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— показывают количество потребляемых системных ресурсов, например, процессорное время или оперативная память. Такие метрики обычно предоставляются операционной системой.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131313"/>
                </a:solidFill>
                <a:effectLst/>
                <a:latin typeface="RalewayNum"/>
              </a:rPr>
              <a:t>Метрики приложения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— это набор неких стандартных метрик, которые можно собирать с инфраструктурных компонентов вашего приложения, например, сборщик мусора или веб-фреймворка.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А вот </a:t>
            </a:r>
            <a:r>
              <a:rPr lang="ru-RU" b="1" i="1" dirty="0">
                <a:solidFill>
                  <a:srgbClr val="131313"/>
                </a:solidFill>
                <a:effectLst/>
                <a:latin typeface="RalewayNum"/>
              </a:rPr>
              <a:t>Бизнес метрики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сами собой не появятся. Они уже зависят от бизнес логики вашего приложения, и только вы сами или бизнес решает, что необходимо считать.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A1EC-1508-472B-988E-192D421A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11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  <a:latin typeface="inherit"/>
              </a:rPr>
              <a:t>Типы метрик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31313"/>
                </a:solidFill>
                <a:effectLst/>
                <a:latin typeface="RalewayNum"/>
              </a:rPr>
              <a:t>Counter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 — Подсчет монотонно возрастающих значений. Значение только увеличивается (нельзя уменьшать).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31313"/>
                </a:solidFill>
                <a:effectLst/>
                <a:latin typeface="RalewayNum"/>
              </a:rPr>
              <a:t>UpDownCounter</a:t>
            </a:r>
            <a:r>
              <a:rPr lang="en-US" b="0" i="0" dirty="0">
                <a:solidFill>
                  <a:srgbClr val="131313"/>
                </a:solidFill>
                <a:effectLst/>
                <a:latin typeface="RalewayNum"/>
              </a:rPr>
              <a:t>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— Подсчет значений, которые могут увеличиваться и уменьшаться.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31313"/>
                </a:solidFill>
                <a:effectLst/>
                <a:latin typeface="RalewayNum"/>
              </a:rPr>
              <a:t>Gauge</a:t>
            </a:r>
            <a:r>
              <a:rPr lang="ru-RU" b="1" i="0" dirty="0">
                <a:solidFill>
                  <a:srgbClr val="131313"/>
                </a:solidFill>
                <a:effectLst/>
                <a:latin typeface="RalewayNum"/>
              </a:rPr>
              <a:t> (Измеритель)</a:t>
            </a:r>
            <a:r>
              <a:rPr lang="en-US" b="0" i="0" dirty="0">
                <a:solidFill>
                  <a:srgbClr val="131313"/>
                </a:solidFill>
                <a:effectLst/>
                <a:latin typeface="RalewayNum"/>
              </a:rPr>
              <a:t>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— Измерение текущего значения в определенный момент времени. (Температура сервера)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31313"/>
                </a:solidFill>
                <a:latin typeface="RalewayNum"/>
              </a:rPr>
              <a:t>Histogram</a:t>
            </a:r>
            <a:r>
              <a:rPr lang="en-US" dirty="0">
                <a:solidFill>
                  <a:srgbClr val="131313"/>
                </a:solidFill>
                <a:latin typeface="RalewayNum"/>
              </a:rPr>
              <a:t> </a:t>
            </a:r>
            <a:r>
              <a:rPr lang="en-US" b="1" dirty="0">
                <a:solidFill>
                  <a:srgbClr val="131313"/>
                </a:solidFill>
                <a:latin typeface="RalewayNum"/>
              </a:rPr>
              <a:t>(</a:t>
            </a:r>
            <a:r>
              <a:rPr lang="ru-RU" b="1" dirty="0">
                <a:solidFill>
                  <a:srgbClr val="131313"/>
                </a:solidFill>
                <a:latin typeface="RalewayNum"/>
              </a:rPr>
              <a:t>Гистограмма)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— Анализ распределения значений (например, времени ответа).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31313"/>
                </a:solidFill>
                <a:latin typeface="RalewayNum"/>
              </a:rPr>
              <a:t>Позволяет вычислять перцентили (P95, P99), среднее, сумму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064B94-F280-4DEE-819E-445DFE1F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56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приложения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8F45692-11DA-47D4-8E77-DB55EF10B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869" y="2084832"/>
            <a:ext cx="9720262" cy="3163398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E13A72-4D05-449E-8799-718B8C5B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54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4C5008-FDD5-49C3-B2B4-1A10343F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36" y="2084832"/>
            <a:ext cx="8506327" cy="439737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1581F1-D33B-43CD-A64F-8D7062F7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2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Observability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 err="1"/>
              <a:t>Observability</a:t>
            </a:r>
            <a:r>
              <a:rPr lang="ru-RU" dirty="0"/>
              <a:t> — это способность системы предоставлять подробную информацию о своём внутреннем состоянии на основе внешних сигналов, таких как </a:t>
            </a:r>
            <a:r>
              <a:rPr lang="ru-RU" dirty="0" err="1"/>
              <a:t>логи</a:t>
            </a:r>
            <a:r>
              <a:rPr lang="ru-RU" dirty="0"/>
              <a:t>, метрики и трассировки. </a:t>
            </a:r>
          </a:p>
          <a:p>
            <a:r>
              <a:rPr lang="ru-RU" dirty="0"/>
              <a:t>В отличие от стандартного мониторинга, который лишь фиксирует заранее определённые показатели, </a:t>
            </a:r>
            <a:r>
              <a:rPr lang="ru-RU" dirty="0" err="1"/>
              <a:t>observability</a:t>
            </a:r>
            <a:r>
              <a:rPr lang="ru-RU" dirty="0"/>
              <a:t> помогает обнаруживать скрытые проблемы, которые сложно предугадать заранее.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«</a:t>
            </a:r>
            <a:r>
              <a:rPr lang="ru-RU" i="1" dirty="0" err="1"/>
              <a:t>Observability</a:t>
            </a:r>
            <a:r>
              <a:rPr lang="ru-RU" i="1" dirty="0"/>
              <a:t>. Новый взгляд на качество ПО» - Лаборатория Качества</a:t>
            </a:r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E83CD0-21DB-4D58-9982-BA303174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49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МЕТРИКИ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22BC3-97ED-4606-A3D3-E53B17F7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36" y="2584207"/>
            <a:ext cx="9845727" cy="262209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50ABC5-FD06-4664-88A2-A6671F19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24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МЕТРИКИ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612044-3CF8-4F09-92A3-D9F326C5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82" y="2084832"/>
            <a:ext cx="9131363" cy="401763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343E4-8F22-4AF1-AA61-047B0C08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31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latin typeface="inherit"/>
              </a:rPr>
              <a:t>L</a:t>
            </a:r>
            <a:r>
              <a:rPr lang="en-US" dirty="0">
                <a:effectLst/>
                <a:latin typeface="inherit"/>
              </a:rPr>
              <a:t>ogs</a:t>
            </a:r>
            <a:br>
              <a:rPr lang="ru-RU" dirty="0">
                <a:effectLst/>
                <a:latin typeface="inherit"/>
              </a:rPr>
            </a:br>
            <a:r>
              <a:rPr lang="en-US" dirty="0" err="1">
                <a:effectLst/>
                <a:latin typeface="inherit"/>
              </a:rPr>
              <a:t>Metics</a:t>
            </a:r>
            <a:br>
              <a:rPr lang="en-US" dirty="0">
                <a:effectLst/>
                <a:latin typeface="inherit"/>
              </a:rPr>
            </a:br>
            <a:r>
              <a:rPr lang="en-US" dirty="0">
                <a:effectLst/>
                <a:latin typeface="inherit"/>
              </a:rPr>
              <a:t>Traces</a:t>
            </a: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9CDC5-0C9F-4E71-ACD0-58A81135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741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Простым языком – это пошаговое выполнение программы.</a:t>
            </a:r>
          </a:p>
          <a:p>
            <a:endParaRPr lang="ru-RU" dirty="0">
              <a:solidFill>
                <a:srgbClr val="131313"/>
              </a:solidFill>
              <a:latin typeface="RalewayNum"/>
            </a:endParaRPr>
          </a:p>
          <a:p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Каждый день разработчики пользуются трассировкой во время отладки или профилирования. Но для этого приложение собирается в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debug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-режиме, и разработчик вмешивается в работу приложения.</a:t>
            </a:r>
          </a:p>
          <a:p>
            <a:endParaRPr lang="ru-RU" dirty="0">
              <a:solidFill>
                <a:srgbClr val="131313"/>
              </a:solidFill>
              <a:latin typeface="RalewayNum"/>
            </a:endParaRPr>
          </a:p>
          <a:p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На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проде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 мы так сделать не можем. Для сбора трассировок во время работы приложения их нужно явно создавать, точно так же, как это делается с логами.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338AF-AD1E-45CF-93F6-2196BC8C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954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слова Трассировки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31313"/>
                </a:solidFill>
                <a:latin typeface="RalewayNum"/>
              </a:rPr>
              <a:t>SPAN &amp; TRACE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DA812B-AAF0-4C76-A242-69C2F25E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11" y="2573766"/>
            <a:ext cx="7975977" cy="389603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C6A226-56D0-4173-8246-31965D1B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31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  <a:r>
              <a:rPr lang="en-US" dirty="0"/>
              <a:t> TRACE + SPAN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2A49B4-6415-4473-AF7F-0E0B470D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10" y="2521467"/>
            <a:ext cx="9516980" cy="342041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253B64-652D-4BE9-9ABF-B822EEE4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19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Трассировки. </a:t>
            </a:r>
            <a:r>
              <a:rPr lang="en-US" dirty="0"/>
              <a:t>EVENTS &amp; TAGS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208F0-B5DE-4CA4-B64D-43B8C896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59" y="2017928"/>
            <a:ext cx="6393409" cy="465358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B6C5D3-CE2A-4FD4-AC4E-10488D0E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49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ACA09A-F0DA-43A5-B3BA-C5581AA3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8" y="2490537"/>
            <a:ext cx="11178704" cy="275202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2EC014-343A-4733-925B-B4832BA2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284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4FA58-499E-4C2F-B819-8650121B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0" y="1693620"/>
            <a:ext cx="7725767" cy="498390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951E14-C3E4-44A7-9DD2-0048710C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8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Трассировки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DBBD1-FDDB-4E97-8245-34E2809B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4" y="2584900"/>
            <a:ext cx="10422632" cy="262329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E64E8-BEC3-4E53-8632-7169A70B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66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</a:t>
            </a:r>
            <a:r>
              <a:rPr lang="en-US" dirty="0"/>
              <a:t>vs. Observability</a:t>
            </a:r>
            <a:endParaRPr lang="ru-RU" dirty="0"/>
          </a:p>
        </p:txBody>
      </p:sp>
      <p:pic>
        <p:nvPicPr>
          <p:cNvPr id="1028" name="Picture 4" descr="Observability. Новый взгляд на качество ПО">
            <a:extLst>
              <a:ext uri="{FF2B5EF4-FFF2-40B4-BE49-F238E27FC236}">
                <a16:creationId xmlns:a16="http://schemas.microsoft.com/office/drawing/2014/main" id="{60FB7477-0F02-4725-BCB7-C5D7C44C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4" y="2084832"/>
            <a:ext cx="5705152" cy="3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293B8A-9225-4D0B-B3BD-8096E939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7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КОМБО </a:t>
            </a:r>
            <a:r>
              <a:rPr lang="en-US" dirty="0"/>
              <a:t>MTL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latin typeface="inherit"/>
              </a:rPr>
              <a:t>L</a:t>
            </a:r>
            <a:r>
              <a:rPr lang="en-US" dirty="0">
                <a:effectLst/>
                <a:latin typeface="inherit"/>
              </a:rPr>
              <a:t>ogs</a:t>
            </a:r>
            <a:br>
              <a:rPr lang="ru-RU" dirty="0">
                <a:effectLst/>
                <a:latin typeface="inherit"/>
              </a:rPr>
            </a:br>
            <a:r>
              <a:rPr lang="en-US" dirty="0" err="1">
                <a:effectLst/>
                <a:latin typeface="inherit"/>
              </a:rPr>
              <a:t>Metics</a:t>
            </a:r>
            <a:br>
              <a:rPr lang="en-US" dirty="0">
                <a:effectLst/>
                <a:latin typeface="inherit"/>
              </a:rPr>
            </a:br>
            <a:r>
              <a:rPr lang="en-US" dirty="0">
                <a:effectLst/>
                <a:latin typeface="inherit"/>
              </a:rPr>
              <a:t>Traces</a:t>
            </a: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27879E-2DA0-4090-9E44-AB2F2177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61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Metics</a:t>
            </a:r>
            <a:r>
              <a:rPr lang="en-US" dirty="0"/>
              <a:t> + Traces + Logs = DASHBOARD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D6D295-FDCE-4CF8-8D2A-47FE135CE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68" y="2540990"/>
            <a:ext cx="10545263" cy="295142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375C3D-9580-44CD-95F0-87BD3451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51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Metics</a:t>
            </a:r>
            <a:r>
              <a:rPr lang="en-US" dirty="0"/>
              <a:t> + Traces + Logs = DASHBOARD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9D29B8-1C7F-475F-B4EA-ABDD97FB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79" y="1865864"/>
            <a:ext cx="7678569" cy="499213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EBC84A-F84A-4D93-B313-15CD1E6D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18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MTL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ru-RU" dirty="0"/>
              <a:t>АНАЛИЗ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FF1E2B-2CE1-4469-B0AE-86F3304B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48" y="1792705"/>
            <a:ext cx="8525103" cy="481263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2AE6A-3459-4B7C-8CC1-782C6046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254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КОГО </a:t>
            </a:r>
            <a:r>
              <a:rPr lang="en-US" dirty="0"/>
              <a:t>Observability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B288026-F1A9-4F18-BECE-ECAFB4FF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Коротко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ru-RU" dirty="0"/>
              <a:t> для всех (контроль процесса, </a:t>
            </a:r>
            <a:r>
              <a:rPr lang="ru-RU" dirty="0" err="1"/>
              <a:t>визуал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/>
              <a:t>Разработчики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realtime</a:t>
            </a:r>
            <a:r>
              <a:rPr lang="en-US" dirty="0"/>
              <a:t> </a:t>
            </a:r>
            <a:r>
              <a:rPr lang="ru-RU" dirty="0"/>
              <a:t>отладка</a:t>
            </a:r>
            <a:r>
              <a:rPr lang="en-US" dirty="0"/>
              <a:t> production</a:t>
            </a:r>
            <a:r>
              <a:rPr lang="ru-RU" dirty="0"/>
              <a:t> и т. д</a:t>
            </a:r>
          </a:p>
          <a:p>
            <a:pPr marL="0" indent="0">
              <a:buNone/>
            </a:pPr>
            <a:r>
              <a:rPr lang="ru-RU" b="1" dirty="0"/>
              <a:t>Тестировщики</a:t>
            </a:r>
            <a:r>
              <a:rPr lang="ru-RU" dirty="0"/>
              <a:t> </a:t>
            </a:r>
            <a:r>
              <a:rPr lang="ru-RU" dirty="0">
                <a:sym typeface="Wingdings" panose="05000000000000000000" pitchFamily="2" charset="2"/>
              </a:rPr>
              <a:t></a:t>
            </a:r>
            <a:r>
              <a:rPr lang="ru-RU" dirty="0"/>
              <a:t> повышение качества продукта (в </a:t>
            </a:r>
            <a:r>
              <a:rPr lang="en-US" dirty="0"/>
              <a:t>bug </a:t>
            </a:r>
            <a:r>
              <a:rPr lang="ru-RU" dirty="0" err="1"/>
              <a:t>тикетах</a:t>
            </a:r>
            <a:r>
              <a:rPr lang="ru-RU" dirty="0"/>
              <a:t> присылают </a:t>
            </a:r>
            <a:r>
              <a:rPr lang="en-US" dirty="0" err="1"/>
              <a:t>traceId</a:t>
            </a:r>
            <a:r>
              <a:rPr lang="en-US" dirty="0"/>
              <a:t>, </a:t>
            </a:r>
            <a:r>
              <a:rPr lang="ru-RU" dirty="0"/>
              <a:t>могут изучить </a:t>
            </a:r>
            <a:r>
              <a:rPr lang="en-US" dirty="0"/>
              <a:t>Trace </a:t>
            </a:r>
            <a:r>
              <a:rPr lang="ru-RU" dirty="0"/>
              <a:t>и самостоятельно определить проблему, построение графиков качества системы)</a:t>
            </a:r>
          </a:p>
          <a:p>
            <a:pPr marL="0" indent="0">
              <a:buNone/>
            </a:pPr>
            <a:r>
              <a:rPr lang="ru-RU" b="1" dirty="0"/>
              <a:t>Бизнес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u-RU" dirty="0">
                <a:sym typeface="Wingdings" panose="05000000000000000000" pitchFamily="2" charset="2"/>
              </a:rPr>
              <a:t>оптимизация расходов </a:t>
            </a:r>
            <a:r>
              <a:rPr lang="en-US" dirty="0">
                <a:sym typeface="Wingdings" panose="05000000000000000000" pitchFamily="2" charset="2"/>
              </a:rPr>
              <a:t>$$$</a:t>
            </a:r>
            <a:r>
              <a:rPr lang="ru-RU" dirty="0">
                <a:sym typeface="Wingdings" panose="05000000000000000000" pitchFamily="2" charset="2"/>
              </a:rPr>
              <a:t>, обоснованное принятие решений, </a:t>
            </a:r>
            <a:r>
              <a:rPr lang="ru-RU" dirty="0"/>
              <a:t>похвастаться перед заказчиками</a:t>
            </a:r>
          </a:p>
          <a:p>
            <a:pPr marL="0" indent="0">
              <a:buNone/>
            </a:pPr>
            <a:r>
              <a:rPr lang="ru-RU" dirty="0"/>
              <a:t>Бизнес метрики </a:t>
            </a:r>
            <a:r>
              <a:rPr lang="ru-RU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ru-RU" dirty="0">
                <a:sym typeface="Wingdings" panose="05000000000000000000" pitchFamily="2" charset="2"/>
              </a:rPr>
              <a:t>аналитики, маркетологи, финансисты, менеджеры, </a:t>
            </a:r>
            <a:r>
              <a:rPr lang="en-US" dirty="0">
                <a:sym typeface="Wingdings" panose="05000000000000000000" pitchFamily="2" charset="2"/>
              </a:rPr>
              <a:t>BI</a:t>
            </a:r>
            <a:r>
              <a:rPr lang="ru-RU" dirty="0">
                <a:sym typeface="Wingdings" panose="05000000000000000000" pitchFamily="2" charset="2"/>
              </a:rPr>
              <a:t> — все, кому нужна понятная аналитика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DEFD42-D161-423C-AB8D-BC3F7244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809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6CB9-AEA5-4D11-A129-D8B194554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ВНЕДРЕНИЕ </a:t>
            </a:r>
            <a:r>
              <a:rPr lang="en-US" dirty="0"/>
              <a:t>Observability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E29835-FF7C-4784-B742-BBF1F8437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Унификация телеметрии для логов, метрик и трассировок</a:t>
            </a:r>
          </a:p>
        </p:txBody>
      </p:sp>
    </p:spTree>
    <p:extLst>
      <p:ext uri="{BB962C8B-B14F-4D97-AF65-F5344CB8AC3E}">
        <p14:creationId xmlns:p14="http://schemas.microsoft.com/office/powerpoint/2010/main" val="2244000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ИНСТРУМЕНТОВ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Инструменты для логирования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 App Insights &amp; Azure Monitor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ELK Stack (Elasticsearch + Logstash + Kibana)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Grafana Loki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Fluentd</a:t>
            </a:r>
            <a:r>
              <a:rPr lang="en-US" dirty="0"/>
              <a:t> / Fluent Bit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Graylog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SigNoz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Datadog / New Relic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ClickHouse</a:t>
            </a:r>
            <a:r>
              <a:rPr lang="en-US" dirty="0"/>
              <a:t> …</a:t>
            </a:r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460C8E-0B28-4B35-A95B-1CD8FAE6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558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ИНСТРУМЕНТОВ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Инструменты для метрик</a:t>
            </a:r>
            <a:r>
              <a:rPr lang="ru-RU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Prometheus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VictoriaMetrics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Thanos</a:t>
            </a:r>
            <a:r>
              <a:rPr lang="en-US" dirty="0"/>
              <a:t> / Cortex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InfluxDB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 App Insights &amp; Azure Monitor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ELK Stack (Elasticsearch + Logstash + Kibana)…</a:t>
            </a:r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FA6C3-D5C9-48D9-AD90-B3B97C53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377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ИНСТРУМЕНТОВ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Инструменты для трассировок</a:t>
            </a:r>
            <a:r>
              <a:rPr lang="ru-RU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Jaeger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Zipkin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SkyWalking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X-Ray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 App Insights &amp; Azure Monitor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Grafana Tempo…</a:t>
            </a:r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0E93A-BA17-4076-A102-13FDD7D4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66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 КАЖОГО СВОИ ПРЕДПОЧТЕНИЯ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E799CB-50B6-454C-9F14-C7BCB118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9159"/>
            <a:ext cx="12192000" cy="289925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C2DBAA-5952-46AE-A85D-6D513C8C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56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</a:t>
            </a:r>
            <a:r>
              <a:rPr lang="en-US" dirty="0"/>
              <a:t>vs. Observability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ru-RU" b="1" dirty="0">
                <a:effectLst/>
                <a:latin typeface="inherit"/>
              </a:rPr>
              <a:t>Мониторинг</a:t>
            </a:r>
            <a:r>
              <a:rPr lang="ru-RU" b="0" dirty="0">
                <a:effectLst/>
                <a:latin typeface="inheri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Фокус</a:t>
            </a:r>
            <a:r>
              <a:rPr lang="ru-RU" dirty="0">
                <a:effectLst/>
                <a:latin typeface="inherit"/>
              </a:rPr>
              <a:t> — Отслеживание заранее заданных метрик и пороговых значений</a:t>
            </a:r>
            <a:endParaRPr lang="en-US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Подход</a:t>
            </a:r>
            <a:r>
              <a:rPr lang="ru-RU" dirty="0">
                <a:effectLst/>
                <a:latin typeface="inherit"/>
              </a:rPr>
              <a:t> — Реактивный — сигнализирует о проблемах, когда они уже произошли</a:t>
            </a:r>
            <a:endParaRPr lang="en-US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Пример из практики ЛК </a:t>
            </a:r>
            <a:r>
              <a:rPr lang="ru-RU" dirty="0">
                <a:effectLst/>
                <a:latin typeface="inherit"/>
              </a:rPr>
              <a:t>— Когда мы замечали, что процент ошибок превышает определённый уровень, система посылала уведомления. Но зачастую этого было недостаточно для понимания, что именно пошло не так</a:t>
            </a:r>
            <a:r>
              <a:rPr lang="en-US" dirty="0">
                <a:effectLst/>
                <a:latin typeface="inherit"/>
              </a:rPr>
              <a:t>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03FEE-CF5A-40B5-AE75-3EA7E04E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482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Web Services (AWS) - inovex GmbH">
            <a:extLst>
              <a:ext uri="{FF2B5EF4-FFF2-40B4-BE49-F238E27FC236}">
                <a16:creationId xmlns:a16="http://schemas.microsoft.com/office/drawing/2014/main" id="{FE014DA7-E9DD-498F-95B1-64E4F6FB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40" y="2140794"/>
            <a:ext cx="3377061" cy="337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САНКЦИИ</a:t>
            </a:r>
          </a:p>
        </p:txBody>
      </p:sp>
      <p:pic>
        <p:nvPicPr>
          <p:cNvPr id="3074" name="Picture 2" descr="Sentry 8 is here | Product Blog • Sentry">
            <a:extLst>
              <a:ext uri="{FF2B5EF4-FFF2-40B4-BE49-F238E27FC236}">
                <a16:creationId xmlns:a16="http://schemas.microsoft.com/office/drawing/2014/main" id="{20C4BA21-BC06-4EC9-AFE4-6DA92E03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9" y="2140794"/>
            <a:ext cx="7077374" cy="35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3631E-A845-4A68-8571-4101D6360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691" y="4132921"/>
            <a:ext cx="4220164" cy="157184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C9942E-AC87-49D1-9055-C407D601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532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03604" cy="1499616"/>
          </a:xfrm>
        </p:spPr>
        <p:txBody>
          <a:bodyPr/>
          <a:lstStyle/>
          <a:p>
            <a:r>
              <a:rPr lang="ru-RU" dirty="0"/>
              <a:t>у каждого клиента свои</a:t>
            </a:r>
            <a:r>
              <a:rPr lang="en-US" dirty="0"/>
              <a:t> </a:t>
            </a:r>
            <a:r>
              <a:rPr lang="ru-RU" dirty="0"/>
              <a:t>именования </a:t>
            </a:r>
            <a:r>
              <a:rPr lang="en-US" dirty="0"/>
              <a:t>(UL)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84DD2E-92F0-467A-A467-2C47430FA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32" y="2284425"/>
            <a:ext cx="5635536" cy="424270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B0D100-27A9-43C9-959E-B9DEA4A0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188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03604" cy="1499616"/>
          </a:xfrm>
        </p:spPr>
        <p:txBody>
          <a:bodyPr/>
          <a:lstStyle/>
          <a:p>
            <a:r>
              <a:rPr lang="ru-RU" dirty="0"/>
              <a:t>СИЛЬНАЯ СВЯЗАННОСТЬ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4D6D1A-6D7B-4B7B-8298-4942C5DC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55" y="1970532"/>
            <a:ext cx="7595889" cy="459606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9898A5-7947-4462-A5BA-744E5AC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713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 ПО ВНЕДРЕНИЮ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1599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Куча инструментов, библиотек, определений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u-RU" b="1" dirty="0">
                <a:sym typeface="Wingdings" panose="05000000000000000000" pitchFamily="2" charset="2"/>
              </a:rPr>
              <a:t>Стандартизация</a:t>
            </a:r>
          </a:p>
          <a:p>
            <a:pPr marL="0" indent="0">
              <a:buNone/>
            </a:pPr>
            <a:r>
              <a:rPr lang="ru-RU" dirty="0"/>
              <a:t>Сильная связанность </a:t>
            </a:r>
            <a:r>
              <a:rPr lang="ru-RU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ru-RU" b="1" dirty="0">
                <a:sym typeface="Wingdings" panose="05000000000000000000" pitchFamily="2" charset="2"/>
              </a:rPr>
              <a:t>Прокси коллектор</a:t>
            </a:r>
            <a:br>
              <a:rPr lang="ru-RU" dirty="0">
                <a:sym typeface="Wingdings" panose="05000000000000000000" pitchFamily="2" charset="2"/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95D57D-81A0-49D3-ADF6-4F6FA03C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19042B-52C1-4630-B463-CCA245DC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1901373"/>
            <a:ext cx="5180931" cy="43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9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6CB9-AEA5-4D11-A129-D8B194554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TELEMETRY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E29835-FF7C-4784-B742-BBF1F8437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Унификация телеметрии для логов, метрик и трассировок</a:t>
            </a:r>
          </a:p>
        </p:txBody>
      </p:sp>
    </p:spTree>
    <p:extLst>
      <p:ext uri="{BB962C8B-B14F-4D97-AF65-F5344CB8AC3E}">
        <p14:creationId xmlns:p14="http://schemas.microsoft.com/office/powerpoint/2010/main" val="152446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OpenTelemetry</a:t>
            </a:r>
            <a:r>
              <a:rPr lang="en-US" b="1" dirty="0"/>
              <a:t> (</a:t>
            </a:r>
            <a:r>
              <a:rPr lang="en-US" b="1" dirty="0" err="1"/>
              <a:t>OTel</a:t>
            </a:r>
            <a:r>
              <a:rPr lang="en-US" b="1" dirty="0"/>
              <a:t>) </a:t>
            </a:r>
            <a:r>
              <a:rPr lang="en-US" dirty="0"/>
              <a:t>— </a:t>
            </a:r>
            <a:r>
              <a:rPr lang="ru-RU" dirty="0"/>
              <a:t>это открытый стандарт для сбора, обработки и экспорта телеметрии (метрик, логов и трейсов) в распределённых системах. Это проект под эгидой </a:t>
            </a:r>
            <a:r>
              <a:rPr lang="en-US" dirty="0"/>
              <a:t>Cloud Native Computing Foundation (CNCF)</a:t>
            </a:r>
            <a:endParaRPr lang="ru-RU" dirty="0"/>
          </a:p>
        </p:txBody>
      </p:sp>
      <p:pic>
        <p:nvPicPr>
          <p:cNvPr id="13316" name="Picture 4" descr="What is OpenTelemetry and why is it the future of instrumentation? | CNCF">
            <a:extLst>
              <a:ext uri="{FF2B5EF4-FFF2-40B4-BE49-F238E27FC236}">
                <a16:creationId xmlns:a16="http://schemas.microsoft.com/office/drawing/2014/main" id="{BC77B744-AC04-4051-A16C-A99F9480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33" y="4021666"/>
            <a:ext cx="594886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A7E5AF-AFC2-43F3-81FA-DF2B4E85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791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ru-RU" b="1" i="0" dirty="0">
                <a:solidFill>
                  <a:srgbClr val="131313"/>
                </a:solidFill>
                <a:effectLst/>
                <a:latin typeface="RalewayNum"/>
              </a:rPr>
              <a:t>В 2010 году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 Google опубликовал статью об инфраструктуре высоко-масштабируемой системы распределенных трассировок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Dapper</a:t>
            </a:r>
            <a:endParaRPr lang="en-US" b="0" i="0" dirty="0">
              <a:solidFill>
                <a:srgbClr val="131313"/>
              </a:solidFill>
              <a:effectLst/>
              <a:latin typeface="RalewayNum"/>
            </a:endParaRPr>
          </a:p>
          <a:p>
            <a:pPr marL="0" indent="0" algn="l">
              <a:buNone/>
            </a:pPr>
            <a:r>
              <a:rPr lang="ru-RU" b="1" i="0" dirty="0">
                <a:solidFill>
                  <a:srgbClr val="131313"/>
                </a:solidFill>
                <a:effectLst/>
                <a:latin typeface="RalewayNum"/>
              </a:rPr>
              <a:t>В 2012 год. 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Вдохновленные идеями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Dapper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Twitter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 выпускают свою систему под названием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Zipkin</a:t>
            </a:r>
            <a:endParaRPr lang="ru-RU" b="0" i="0" dirty="0">
              <a:solidFill>
                <a:srgbClr val="131313"/>
              </a:solidFill>
              <a:effectLst/>
              <a:latin typeface="RalewayNum"/>
            </a:endParaRPr>
          </a:p>
          <a:p>
            <a:pPr marL="0" indent="0" algn="l">
              <a:buNone/>
            </a:pPr>
            <a:r>
              <a:rPr lang="ru-RU" b="1" i="0" dirty="0">
                <a:solidFill>
                  <a:srgbClr val="131313"/>
                </a:solidFill>
                <a:effectLst/>
                <a:latin typeface="RalewayNum"/>
              </a:rPr>
              <a:t>В 2014 году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 в мире IT появился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Kubernetes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. </a:t>
            </a:r>
            <a:r>
              <a:rPr lang="ru-RU" dirty="0">
                <a:solidFill>
                  <a:srgbClr val="131313"/>
                </a:solidFill>
                <a:latin typeface="RalewayNum"/>
              </a:rPr>
              <a:t>Он 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не является инструментом трассировки, но мир облачных технологий с этого момента точно изменился.</a:t>
            </a:r>
          </a:p>
          <a:p>
            <a:pPr marL="0" indent="0" algn="l">
              <a:buNone/>
            </a:pPr>
            <a:r>
              <a:rPr lang="ru-RU" b="1" i="0" dirty="0">
                <a:solidFill>
                  <a:srgbClr val="131313"/>
                </a:solidFill>
                <a:effectLst/>
                <a:latin typeface="RalewayNum"/>
              </a:rPr>
              <a:t>В 2015, 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через 3 года после появления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Zipkin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,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Uber</a:t>
            </a:r>
            <a:r>
              <a:rPr lang="ru-RU" b="0" i="0" dirty="0">
                <a:solidFill>
                  <a:srgbClr val="131313"/>
                </a:solidFill>
                <a:effectLst/>
                <a:latin typeface="RalewayNum"/>
              </a:rPr>
              <a:t> выкатил свою систему распределенных трассировок под названием </a:t>
            </a:r>
            <a:r>
              <a:rPr lang="ru-RU" b="0" i="0" dirty="0" err="1">
                <a:solidFill>
                  <a:srgbClr val="131313"/>
                </a:solidFill>
                <a:effectLst/>
                <a:latin typeface="RalewayNum"/>
              </a:rPr>
              <a:t>Jaeger</a:t>
            </a:r>
            <a:endParaRPr lang="ru-RU" dirty="0">
              <a:solidFill>
                <a:srgbClr val="131313"/>
              </a:solidFill>
              <a:latin typeface="RalewayNum"/>
            </a:endParaRPr>
          </a:p>
          <a:p>
            <a:pPr marL="0" indent="0" algn="l">
              <a:buNone/>
            </a:pPr>
            <a:r>
              <a:rPr lang="ru-RU" b="1" dirty="0"/>
              <a:t>Также в 2015 </a:t>
            </a:r>
            <a:r>
              <a:rPr lang="ru-RU" dirty="0"/>
              <a:t>к </a:t>
            </a:r>
            <a:r>
              <a:rPr lang="en-US" dirty="0"/>
              <a:t>Cloud Native Computing Foundation’s </a:t>
            </a:r>
            <a:r>
              <a:rPr lang="ru-RU" dirty="0"/>
              <a:t>присоединился проект </a:t>
            </a:r>
            <a:r>
              <a:rPr lang="en-US" dirty="0" err="1"/>
              <a:t>OpenTracing</a:t>
            </a:r>
            <a:endParaRPr lang="ru-RU" dirty="0"/>
          </a:p>
          <a:p>
            <a:pPr marL="0" indent="0" algn="l">
              <a:buNone/>
            </a:pPr>
            <a:r>
              <a:rPr lang="ru-RU" b="1" dirty="0"/>
              <a:t>В 2017 </a:t>
            </a:r>
            <a:r>
              <a:rPr lang="ru-RU" dirty="0"/>
              <a:t>году Google выкатил проект </a:t>
            </a:r>
            <a:r>
              <a:rPr lang="ru-RU" dirty="0" err="1"/>
              <a:t>OpenCensus</a:t>
            </a:r>
            <a:r>
              <a:rPr lang="ru-RU" dirty="0"/>
              <a:t> для сбора метрик</a:t>
            </a:r>
            <a:endParaRPr lang="en-US" dirty="0"/>
          </a:p>
          <a:p>
            <a:pPr marL="0" indent="0" algn="l">
              <a:buNone/>
            </a:pPr>
            <a:r>
              <a:rPr lang="ru-RU" b="1" dirty="0"/>
              <a:t>В</a:t>
            </a:r>
            <a:r>
              <a:rPr lang="ru-RU" dirty="0"/>
              <a:t> </a:t>
            </a:r>
            <a:r>
              <a:rPr lang="ru-RU" b="1" dirty="0"/>
              <a:t>2019</a:t>
            </a:r>
            <a:r>
              <a:rPr lang="ru-RU" dirty="0"/>
              <a:t> году </a:t>
            </a:r>
            <a:r>
              <a:rPr lang="ru-RU" dirty="0" err="1"/>
              <a:t>OpenTracing</a:t>
            </a:r>
            <a:r>
              <a:rPr lang="ru-RU" dirty="0"/>
              <a:t> и </a:t>
            </a:r>
            <a:r>
              <a:rPr lang="ru-RU" dirty="0" err="1"/>
              <a:t>OpenCensus</a:t>
            </a:r>
            <a:r>
              <a:rPr lang="ru-RU" dirty="0"/>
              <a:t> решили объединиться и сконцентрировать свои силы над общим проектом под названием </a:t>
            </a:r>
            <a:r>
              <a:rPr lang="ru-RU" dirty="0" err="1"/>
              <a:t>OpenTelemetry</a:t>
            </a:r>
            <a:endParaRPr lang="en-US" dirty="0"/>
          </a:p>
          <a:p>
            <a:pPr marL="0" indent="0" algn="l">
              <a:buNone/>
            </a:pPr>
            <a:r>
              <a:rPr lang="ru-RU" b="1" dirty="0"/>
              <a:t>К концу 2021 </a:t>
            </a:r>
            <a:r>
              <a:rPr lang="ru-RU" dirty="0"/>
              <a:t>года была предоставлена первая общедоступная версия с поддержкой </a:t>
            </a:r>
            <a:r>
              <a:rPr lang="ru-RU" dirty="0" err="1"/>
              <a:t>трейсинга</a:t>
            </a:r>
            <a:r>
              <a:rPr lang="ru-RU" dirty="0"/>
              <a:t>.</a:t>
            </a:r>
          </a:p>
          <a:p>
            <a:pPr marL="0" indent="0" algn="l">
              <a:buNone/>
            </a:pPr>
            <a:r>
              <a:rPr lang="en-US" b="1" dirty="0"/>
              <a:t>2022-202</a:t>
            </a:r>
            <a:r>
              <a:rPr lang="ru-RU" b="1" dirty="0"/>
              <a:t>3</a:t>
            </a:r>
            <a:r>
              <a:rPr lang="ru-RU" dirty="0"/>
              <a:t> широкий охват, присоединились почти все </a:t>
            </a:r>
            <a:r>
              <a:rPr lang="en-US" dirty="0" err="1"/>
              <a:t>BigTech</a:t>
            </a:r>
            <a:r>
              <a:rPr lang="ru-RU" dirty="0"/>
              <a:t>, период </a:t>
            </a:r>
            <a:r>
              <a:rPr lang="en-US" dirty="0"/>
              <a:t>Beta </a:t>
            </a:r>
            <a:r>
              <a:rPr lang="ru-RU" dirty="0"/>
              <a:t>версий инструментариев</a:t>
            </a:r>
          </a:p>
          <a:p>
            <a:pPr marL="0" indent="0" algn="l">
              <a:buNone/>
            </a:pPr>
            <a:r>
              <a:rPr lang="ru-RU" b="1" dirty="0"/>
              <a:t>2024</a:t>
            </a:r>
            <a:r>
              <a:rPr lang="ru-RU" dirty="0"/>
              <a:t> </a:t>
            </a:r>
            <a:r>
              <a:rPr lang="ru-RU" b="1" dirty="0"/>
              <a:t>Апрель</a:t>
            </a:r>
            <a:r>
              <a:rPr lang="en-US" dirty="0"/>
              <a:t> .NET Release 1.8.0</a:t>
            </a:r>
            <a:endParaRPr lang="ru-RU" dirty="0"/>
          </a:p>
          <a:p>
            <a:pPr algn="l">
              <a:buFont typeface="+mj-lt"/>
              <a:buAutoNum type="arabicPeriod"/>
            </a:pPr>
            <a:endParaRPr lang="ru-RU" dirty="0"/>
          </a:p>
          <a:p>
            <a:pPr algn="l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D25203-EBB0-4879-9782-83F5AC70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720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47BF92-1CE1-4B49-827E-7BED572B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50" y="2084832"/>
            <a:ext cx="7300427" cy="43624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36856F-8D99-419B-B98F-D6C08503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805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EA193C-CC03-466B-B229-8B8E459A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ru-RU" b="1" i="0" dirty="0" err="1">
                <a:effectLst/>
                <a:latin typeface="DeepSeek-CJK-patch"/>
              </a:rPr>
              <a:t>Инструментация</a:t>
            </a:r>
            <a:r>
              <a:rPr lang="ru-RU" b="1" i="0" dirty="0">
                <a:effectLst/>
                <a:latin typeface="DeepSeek-CJK-patch"/>
              </a:rPr>
              <a:t> (</a:t>
            </a:r>
            <a:r>
              <a:rPr lang="en-US" b="1" i="0" dirty="0">
                <a:effectLst/>
                <a:latin typeface="DeepSeek-CJK-patch"/>
              </a:rPr>
              <a:t>Instrumentation)</a:t>
            </a:r>
            <a:endParaRPr lang="en-US" b="0" i="0" dirty="0">
              <a:effectLst/>
              <a:latin typeface="DeepSeek-CJK-patch"/>
            </a:endParaRPr>
          </a:p>
          <a:p>
            <a:pPr marL="742950" lvl="1" indent="-285750"/>
            <a:r>
              <a:rPr lang="ru-RU" b="0" i="0" dirty="0">
                <a:effectLst/>
                <a:latin typeface="DeepSeek-CJK-patch"/>
              </a:rPr>
              <a:t>Автоматическая (для популярных фреймворков: </a:t>
            </a:r>
            <a:r>
              <a:rPr lang="en-US" b="0" i="0" dirty="0">
                <a:effectLst/>
                <a:latin typeface="DeepSeek-CJK-patch"/>
              </a:rPr>
              <a:t>Python, Java, Go, .NET </a:t>
            </a:r>
            <a:r>
              <a:rPr lang="ru-RU" b="0" i="0" dirty="0">
                <a:effectLst/>
                <a:latin typeface="DeepSeek-CJK-patch"/>
              </a:rPr>
              <a:t>и т.</a:t>
            </a:r>
            <a:r>
              <a:rPr lang="ru-RU" dirty="0">
                <a:latin typeface="DeepSeek-CJK-patch"/>
              </a:rPr>
              <a:t> д.</a:t>
            </a:r>
            <a:r>
              <a:rPr lang="en-US" b="0" i="0" dirty="0">
                <a:effectLst/>
                <a:latin typeface="DeepSeek-CJK-patch"/>
              </a:rPr>
              <a:t>) </a:t>
            </a:r>
            <a:r>
              <a:rPr lang="ru-RU" b="0" i="0" dirty="0">
                <a:effectLst/>
                <a:latin typeface="DeepSeek-CJK-patch"/>
              </a:rPr>
              <a:t>или ручная.</a:t>
            </a:r>
          </a:p>
          <a:p>
            <a:pPr marL="742950" lvl="1" indent="-285750"/>
            <a:r>
              <a:rPr lang="ru-RU" b="0" i="0" dirty="0">
                <a:effectLst/>
                <a:latin typeface="DeepSeek-CJK-patch"/>
              </a:rPr>
              <a:t>Пример: отслеживание </a:t>
            </a:r>
            <a:r>
              <a:rPr lang="en-US" b="0" i="0" dirty="0">
                <a:effectLst/>
                <a:latin typeface="DeepSeek-CJK-patch"/>
              </a:rPr>
              <a:t>HTTP-</a:t>
            </a:r>
            <a:r>
              <a:rPr lang="ru-RU" b="0" i="0" dirty="0">
                <a:effectLst/>
                <a:latin typeface="DeepSeek-CJK-patch"/>
              </a:rPr>
              <a:t>запросов в </a:t>
            </a:r>
            <a:r>
              <a:rPr lang="en-US" b="0" i="0" dirty="0">
                <a:effectLst/>
                <a:latin typeface="DeepSeek-CJK-patch"/>
              </a:rPr>
              <a:t>Django </a:t>
            </a:r>
            <a:r>
              <a:rPr lang="ru-RU" b="0" i="0" dirty="0">
                <a:effectLst/>
                <a:latin typeface="DeepSeek-CJK-patch"/>
              </a:rPr>
              <a:t>или </a:t>
            </a:r>
            <a:r>
              <a:rPr lang="en-US" b="0" i="0" dirty="0">
                <a:effectLst/>
                <a:latin typeface="DeepSeek-CJK-patch"/>
              </a:rPr>
              <a:t>Spring Boot.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DeepSeek-CJK-patch"/>
              </a:rPr>
              <a:t>Сбор данных (</a:t>
            </a:r>
            <a:r>
              <a:rPr lang="en-US" b="1" i="0" dirty="0">
                <a:effectLst/>
                <a:latin typeface="DeepSeek-CJK-patch"/>
              </a:rPr>
              <a:t>Collector)</a:t>
            </a:r>
            <a:endParaRPr lang="en-US" b="0" i="0" dirty="0">
              <a:effectLst/>
              <a:latin typeface="DeepSeek-CJK-patch"/>
            </a:endParaRPr>
          </a:p>
          <a:p>
            <a:pPr marL="742950" lvl="1" indent="-285750"/>
            <a:r>
              <a:rPr lang="en-US" b="1" i="0" dirty="0" err="1">
                <a:effectLst/>
                <a:latin typeface="DeepSeek-CJK-patch"/>
              </a:rPr>
              <a:t>OpenTelemetry</a:t>
            </a:r>
            <a:r>
              <a:rPr lang="en-US" b="1" i="0" dirty="0">
                <a:effectLst/>
                <a:latin typeface="DeepSeek-CJK-patch"/>
              </a:rPr>
              <a:t> Collector</a:t>
            </a:r>
            <a:r>
              <a:rPr lang="en-US" b="0" i="0" dirty="0">
                <a:effectLst/>
                <a:latin typeface="DeepSeek-CJK-patch"/>
              </a:rPr>
              <a:t> — </a:t>
            </a:r>
            <a:r>
              <a:rPr lang="ru-RU" b="0" i="0" dirty="0">
                <a:effectLst/>
                <a:latin typeface="DeepSeek-CJK-patch"/>
              </a:rPr>
              <a:t>отдельный сервис для приёма, обработки и экспорта данных.</a:t>
            </a:r>
          </a:p>
          <a:p>
            <a:pPr marL="742950" lvl="1" indent="-285750"/>
            <a:r>
              <a:rPr lang="ru-RU" b="0" i="0" dirty="0">
                <a:effectLst/>
                <a:latin typeface="DeepSeek-CJK-patch"/>
              </a:rPr>
              <a:t>Формат </a:t>
            </a:r>
            <a:r>
              <a:rPr lang="en-US" b="0" i="0" dirty="0">
                <a:effectLst/>
                <a:latin typeface="DeepSeek-CJK-patch"/>
              </a:rPr>
              <a:t>OTLP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DeepSeek-CJK-patch"/>
              </a:rPr>
              <a:t>Экспорт (</a:t>
            </a:r>
            <a:r>
              <a:rPr lang="en-US" b="1" i="0" dirty="0">
                <a:effectLst/>
                <a:latin typeface="DeepSeek-CJK-patch"/>
              </a:rPr>
              <a:t>Exporters)</a:t>
            </a:r>
            <a:endParaRPr lang="en-US" b="0" i="0" dirty="0">
              <a:effectLst/>
              <a:latin typeface="DeepSeek-CJK-patch"/>
            </a:endParaRPr>
          </a:p>
          <a:p>
            <a:pPr marL="1200150" lvl="2" indent="-285750"/>
            <a:r>
              <a:rPr lang="en-US" b="1" i="0" dirty="0">
                <a:effectLst/>
                <a:latin typeface="DeepSeek-CJK-patch"/>
              </a:rPr>
              <a:t>Jaeger</a:t>
            </a:r>
            <a:r>
              <a:rPr lang="en-US" b="0" i="0" dirty="0">
                <a:effectLst/>
                <a:latin typeface="DeepSeek-CJK-patch"/>
              </a:rPr>
              <a:t> (</a:t>
            </a:r>
            <a:r>
              <a:rPr lang="ru-RU" b="0" i="0" dirty="0">
                <a:effectLst/>
                <a:latin typeface="DeepSeek-CJK-patch"/>
              </a:rPr>
              <a:t>трейсы),</a:t>
            </a:r>
          </a:p>
          <a:p>
            <a:pPr marL="1200150" lvl="2" indent="-285750"/>
            <a:r>
              <a:rPr lang="en-US" b="1" i="0" dirty="0">
                <a:effectLst/>
                <a:latin typeface="DeepSeek-CJK-patch"/>
              </a:rPr>
              <a:t>Prometheus/Grafana</a:t>
            </a:r>
            <a:r>
              <a:rPr lang="en-US" b="0" i="0" dirty="0">
                <a:effectLst/>
                <a:latin typeface="DeepSeek-CJK-patch"/>
              </a:rPr>
              <a:t> (</a:t>
            </a:r>
            <a:r>
              <a:rPr lang="ru-RU" b="0" i="0" dirty="0">
                <a:effectLst/>
                <a:latin typeface="DeepSeek-CJK-patch"/>
              </a:rPr>
              <a:t>метрики),</a:t>
            </a:r>
          </a:p>
          <a:p>
            <a:pPr marL="1200150" lvl="2" indent="-285750"/>
            <a:r>
              <a:rPr lang="en-US" b="1" i="0" dirty="0">
                <a:effectLst/>
                <a:latin typeface="DeepSeek-CJK-patch"/>
              </a:rPr>
              <a:t>ELK/Loki</a:t>
            </a:r>
            <a:r>
              <a:rPr lang="en-US" b="0" i="0" dirty="0">
                <a:effectLst/>
                <a:latin typeface="DeepSeek-CJK-patch"/>
              </a:rPr>
              <a:t> (</a:t>
            </a:r>
            <a:r>
              <a:rPr lang="ru-RU" b="0" i="0" dirty="0" err="1">
                <a:effectLst/>
                <a:latin typeface="DeepSeek-CJK-patch"/>
              </a:rPr>
              <a:t>логи</a:t>
            </a:r>
            <a:r>
              <a:rPr lang="ru-RU" b="0" i="0" dirty="0">
                <a:effectLst/>
                <a:latin typeface="DeepSeek-CJK-patch"/>
              </a:rPr>
              <a:t>),</a:t>
            </a:r>
          </a:p>
          <a:p>
            <a:pPr marL="1200150" lvl="2" indent="-285750"/>
            <a:r>
              <a:rPr lang="ru-RU" b="1" dirty="0">
                <a:latin typeface="DeepSeek-CJK-patch"/>
              </a:rPr>
              <a:t>Облачные решения</a:t>
            </a:r>
            <a:r>
              <a:rPr lang="en-US" b="1" dirty="0">
                <a:latin typeface="DeepSeek-CJK-patch"/>
              </a:rPr>
              <a:t> </a:t>
            </a:r>
            <a:r>
              <a:rPr lang="en-US" dirty="0">
                <a:latin typeface="DeepSeek-CJK-patch"/>
              </a:rPr>
              <a:t>AWS, Microsoft </a:t>
            </a:r>
            <a:r>
              <a:rPr lang="ru-RU" dirty="0">
                <a:latin typeface="DeepSeek-CJK-patch"/>
              </a:rPr>
              <a:t>и т. д</a:t>
            </a:r>
            <a:endParaRPr lang="en-US" dirty="0">
              <a:latin typeface="DeepSeek-CJK-patch"/>
            </a:endParaRPr>
          </a:p>
          <a:p>
            <a:pPr marL="1200150" lvl="2" indent="-285750"/>
            <a:r>
              <a:rPr lang="en-US" b="1" i="0" dirty="0">
                <a:effectLst/>
                <a:latin typeface="DeepSeek-CJK-patch"/>
              </a:rPr>
              <a:t>OTLP Collector</a:t>
            </a:r>
            <a:endParaRPr lang="ru-RU" b="1" i="0" dirty="0">
              <a:effectLst/>
              <a:latin typeface="DeepSeek-CJK-patch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3D31B3-551E-4984-9C36-0E16FD24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146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OTEL COLLECTOR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4DCA2D-C3DF-4592-AA22-682BE10B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12" y="1914684"/>
            <a:ext cx="4151154" cy="439196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BF46E0-B695-4EE9-93BD-5DC9499C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34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Мониторинг </a:t>
            </a:r>
            <a:r>
              <a:rPr lang="en-US" dirty="0"/>
              <a:t>vs. Observability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>
                <a:effectLst/>
                <a:latin typeface="inherit"/>
              </a:rPr>
              <a:t>Observability</a:t>
            </a:r>
            <a:r>
              <a:rPr lang="ru-RU" b="0" dirty="0">
                <a:effectLst/>
                <a:latin typeface="inheri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Фокус</a:t>
            </a:r>
            <a:r>
              <a:rPr lang="ru-RU" dirty="0">
                <a:effectLst/>
                <a:latin typeface="inherit"/>
              </a:rPr>
              <a:t> — Глубокий анализ системы через сбор логов, метрик и трассировок, позволяющий понять, почему произошёл сбой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Подход</a:t>
            </a:r>
            <a:r>
              <a:rPr lang="ru-RU" dirty="0">
                <a:effectLst/>
                <a:latin typeface="inherit"/>
              </a:rPr>
              <a:t> —</a:t>
            </a:r>
            <a:r>
              <a:rPr lang="en-US" dirty="0">
                <a:effectLst/>
                <a:latin typeface="inherit"/>
              </a:rPr>
              <a:t> </a:t>
            </a:r>
            <a:r>
              <a:rPr lang="ru-RU" dirty="0" err="1">
                <a:effectLst/>
                <a:latin typeface="inherit"/>
              </a:rPr>
              <a:t>Проактивный</a:t>
            </a:r>
            <a:r>
              <a:rPr lang="ru-RU" dirty="0">
                <a:effectLst/>
                <a:latin typeface="inherit"/>
              </a:rPr>
              <a:t> — даёт возможность обнаруживать «неизвестные неизвестности» и анализировать сложные взаимосвязи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inherit"/>
              </a:rPr>
              <a:t>Пример из практики ЛК </a:t>
            </a:r>
            <a:r>
              <a:rPr lang="ru-RU" dirty="0">
                <a:effectLst/>
                <a:latin typeface="inherit"/>
              </a:rPr>
              <a:t>— В одном из проектов у нас была проблема с задержками в </a:t>
            </a:r>
            <a:r>
              <a:rPr lang="ru-RU" dirty="0" err="1">
                <a:effectLst/>
                <a:latin typeface="inherit"/>
              </a:rPr>
              <a:t>микросервисной</a:t>
            </a:r>
            <a:r>
              <a:rPr lang="ru-RU" dirty="0">
                <a:effectLst/>
                <a:latin typeface="inherit"/>
              </a:rPr>
              <a:t> архитектуре. Благодаря интеграции трассировок мы смогли увидеть полный жизненный цикл HTTP-запроса и обнаружить узкое место, которое ранее не попадало в поле зрения традиционных инструментов мониторинга</a:t>
            </a:r>
            <a:endParaRPr lang="en-US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A88423-C08E-474E-883F-03C85505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04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OTEL COLLECTOR PIPELINE</a:t>
            </a:r>
            <a:endParaRPr lang="ru-RU" dirty="0"/>
          </a:p>
        </p:txBody>
      </p:sp>
      <p:pic>
        <p:nvPicPr>
          <p:cNvPr id="14338" name="Picture 2" descr="Observability with OpenTelemetry Part 4 - Collector | Thomas Stringer">
            <a:extLst>
              <a:ext uri="{FF2B5EF4-FFF2-40B4-BE49-F238E27FC236}">
                <a16:creationId xmlns:a16="http://schemas.microsoft.com/office/drawing/2014/main" id="{92A3F202-E00A-4FC6-B511-D2E12693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41" y="2229509"/>
            <a:ext cx="7907846" cy="428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BF9526-8AC1-4FBC-9FD9-6440A157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920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OTEL CONFIG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4187D4-60C2-47FA-98EE-86AC1378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923" y="2084832"/>
            <a:ext cx="5058481" cy="4201111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4BFB69-05FF-4C16-9ED0-BFCBE0CC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429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OTEL CONFIG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7E0C11-04EC-4AE8-9168-E29C7884B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501" y="2068414"/>
            <a:ext cx="5548997" cy="428230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6EEBA-6DCD-4E05-B231-F176E725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010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D4144-0F33-4AC6-BBC8-D8D8F57C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OTEL CONFIG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033744-3FB1-4E35-A4E9-FB74C0C7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01" y="1964008"/>
            <a:ext cx="4615326" cy="460870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53C6E6-EE10-4B22-9026-39CFA27C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517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.</a:t>
            </a:r>
            <a:r>
              <a:rPr lang="en-US" dirty="0"/>
              <a:t>NET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B039E6-2AFB-4647-985E-83BD8463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79" y="2264417"/>
            <a:ext cx="9043442" cy="412368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FD71CE-F854-4F4C-BAA3-390D29F3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800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.</a:t>
            </a:r>
            <a:r>
              <a:rPr lang="en-US" dirty="0"/>
              <a:t>NET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07BFCC-2C58-49B1-BDF1-747C6CC9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747041"/>
            <a:ext cx="7092188" cy="33089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28D579-B3E4-431F-81B3-29908F86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8691"/>
            <a:ext cx="5426543" cy="232911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58AFFD-2E88-4B75-BCA1-4EA82249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967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</a:t>
            </a:r>
            <a:r>
              <a:rPr lang="en-US" dirty="0"/>
              <a:t>ASP.NET </a:t>
            </a:r>
            <a:r>
              <a:rPr lang="en-US" dirty="0" err="1"/>
              <a:t>COre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FC7C6F-214B-45E1-8A3D-38EEBB066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97" y="2084832"/>
            <a:ext cx="5439534" cy="4172532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9A54FF-8938-4578-8054-66B53116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00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</a:t>
            </a:r>
            <a:r>
              <a:rPr lang="en-US" dirty="0"/>
              <a:t>ASP.NET </a:t>
            </a:r>
            <a:r>
              <a:rPr lang="en-US" dirty="0" err="1"/>
              <a:t>COre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9AD9D4-0D5D-4967-A5FD-042AC19B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93" y="1844792"/>
            <a:ext cx="6427813" cy="4651257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CF23A1-2BB1-4177-9772-C0503085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64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</a:t>
            </a:r>
            <a:r>
              <a:rPr lang="en-US" dirty="0"/>
              <a:t>NODE.JS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25A4C3-8125-4B31-8C7A-BDD91302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26" y="1968880"/>
            <a:ext cx="4476548" cy="484467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83BF3-AB96-40A3-9D1B-5D424D4C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053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1064-C8CA-4C0A-BE89-4B0E0996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СТАТИСТИКА СКАЧИВАНИЙ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C7F88-47EC-4017-A8B7-23F3209F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26" y="2084832"/>
            <a:ext cx="3502231" cy="40714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B25E1A-047A-4C0C-A40D-24A43C07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57" y="2084832"/>
            <a:ext cx="3070658" cy="4135302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A8622A4-EB65-435F-8D7F-86D39FED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90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ru-RU" dirty="0" err="1"/>
              <a:t>Observability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>
              <a:buFont typeface="Wingdings" panose="05000000000000000000" pitchFamily="2" charset="2"/>
              <a:buChar char="ü"/>
            </a:pPr>
            <a:r>
              <a:rPr lang="ru-RU" b="1" dirty="0">
                <a:effectLst/>
                <a:latin typeface="inherit"/>
              </a:rPr>
              <a:t>Быстрая диагностика.</a:t>
            </a:r>
            <a:r>
              <a:rPr lang="ru-RU" dirty="0">
                <a:effectLst/>
                <a:latin typeface="inherit"/>
              </a:rPr>
              <a:t> Наблюдаемость позволяет моментально определить корень проблемы</a:t>
            </a:r>
            <a:endParaRPr lang="ru-RU" dirty="0">
              <a:latin typeface="inherit"/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ru-RU" b="1" dirty="0">
                <a:effectLst/>
                <a:latin typeface="inherit"/>
              </a:rPr>
              <a:t>Повышение качества продукта. </a:t>
            </a:r>
            <a:r>
              <a:rPr lang="ru-RU" dirty="0">
                <a:effectLst/>
                <a:latin typeface="inherit"/>
              </a:rPr>
              <a:t>Глубокое понимание работы системы помогает обнаруживать даже скрытые баги, что приводит к более стабильным релизам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ru-RU" b="1" dirty="0">
                <a:effectLst/>
                <a:latin typeface="inherit"/>
              </a:rPr>
              <a:t>Оптимизация расходов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ru-RU" b="1" dirty="0">
                <a:effectLst/>
                <a:latin typeface="inherit"/>
              </a:rPr>
              <a:t>Непрерывная обратная связь из </a:t>
            </a:r>
            <a:r>
              <a:rPr lang="en-US" b="1" dirty="0">
                <a:latin typeface="inherit"/>
              </a:rPr>
              <a:t>Production</a:t>
            </a:r>
            <a:r>
              <a:rPr lang="ru-RU" b="1" dirty="0">
                <a:effectLst/>
                <a:latin typeface="inherit"/>
              </a:rPr>
              <a:t>-среды </a:t>
            </a:r>
            <a:r>
              <a:rPr lang="ru-RU" dirty="0">
                <a:effectLst/>
                <a:latin typeface="inherit"/>
              </a:rPr>
              <a:t>позволяет вносить улучшения в режиме реального времени, делая процесс разработки более гибким и адаптивным</a:t>
            </a:r>
            <a:endParaRPr lang="en-US" dirty="0">
              <a:effectLst/>
              <a:latin typeface="inherit"/>
            </a:endParaRPr>
          </a:p>
          <a:p>
            <a:pPr fontAlgn="base">
              <a:buFont typeface="Wingdings" panose="05000000000000000000" pitchFamily="2" charset="2"/>
              <a:buChar char="ü"/>
            </a:pPr>
            <a:r>
              <a:rPr lang="ru-RU" b="1" dirty="0">
                <a:effectLst/>
                <a:latin typeface="inherit"/>
              </a:rPr>
              <a:t>Обоснованное принятие решений.</a:t>
            </a:r>
            <a:r>
              <a:rPr lang="ru-RU" dirty="0">
                <a:effectLst/>
                <a:latin typeface="inherit"/>
              </a:rPr>
              <a:t> Подробные данные и аналитика дают возможность не только выявлять проблемы, но и оптимизировать архитектуру и процессы, что особенно ценно для руководителей и владельцев бизнеса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1A01C7-E64D-4598-97B8-65EDB582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9596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2AD2F-03FA-4DF7-9479-EEF61FA9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 ДЕМО</a:t>
            </a:r>
          </a:p>
        </p:txBody>
      </p:sp>
      <p:pic>
        <p:nvPicPr>
          <p:cNvPr id="20484" name="Picture 4" descr="Более 542 600 работ на тему «глаз»: стоковые иллюстрации, векторная графика  и клипарт royalty-free - iStock">
            <a:extLst>
              <a:ext uri="{FF2B5EF4-FFF2-40B4-BE49-F238E27FC236}">
                <a16:creationId xmlns:a16="http://schemas.microsoft.com/office/drawing/2014/main" id="{7DA5123F-6C70-491A-9AA8-18788BEA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589" y="1916279"/>
            <a:ext cx="5137150" cy="435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EFCAB4-D4A7-4CD7-BEED-BF6D715F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127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6CB9-AEA5-4D11-A129-D8B194554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E29835-FF7C-4784-B742-BBF1F8437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Демо проект:</a:t>
            </a:r>
            <a:br>
              <a:rPr lang="ru-RU" sz="1400" dirty="0"/>
            </a:br>
            <a:r>
              <a:rPr lang="en-US" sz="1400" dirty="0"/>
              <a:t>github.com/Nachyn/</a:t>
            </a:r>
            <a:r>
              <a:rPr lang="en-US" sz="1400" dirty="0" err="1"/>
              <a:t>OpenTelemetryDemo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419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Логов в файл достаточно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Как часто вы смотрите</a:t>
            </a:r>
            <a:r>
              <a:rPr lang="ru-RU" dirty="0">
                <a:latin typeface="inherit"/>
              </a:rPr>
              <a:t> </a:t>
            </a:r>
            <a:r>
              <a:rPr lang="ru-RU" dirty="0">
                <a:effectLst/>
                <a:latin typeface="inherit"/>
              </a:rPr>
              <a:t>в</a:t>
            </a:r>
            <a:r>
              <a:rPr lang="en-US" dirty="0">
                <a:effectLst/>
                <a:latin typeface="inherit"/>
              </a:rPr>
              <a:t> Production</a:t>
            </a:r>
            <a:r>
              <a:rPr lang="ru-RU" dirty="0">
                <a:effectLst/>
                <a:latin typeface="inherit"/>
              </a:rPr>
              <a:t>-</a:t>
            </a:r>
            <a:r>
              <a:rPr lang="ru-RU" dirty="0" err="1">
                <a:effectLst/>
                <a:latin typeface="inherit"/>
              </a:rPr>
              <a:t>логи</a:t>
            </a:r>
            <a:r>
              <a:rPr lang="ru-RU" dirty="0">
                <a:effectLst/>
                <a:latin typeface="inherit"/>
              </a:rPr>
              <a:t>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Т</a:t>
            </a:r>
            <a:r>
              <a:rPr lang="ru-RU" dirty="0">
                <a:effectLst/>
                <a:latin typeface="inherit"/>
              </a:rPr>
              <a:t>екстовые </a:t>
            </a:r>
            <a:r>
              <a:rPr lang="ru-RU" dirty="0" err="1">
                <a:effectLst/>
                <a:latin typeface="inherit"/>
              </a:rPr>
              <a:t>логи</a:t>
            </a:r>
            <a:r>
              <a:rPr lang="ru-RU" dirty="0">
                <a:effectLst/>
                <a:latin typeface="inherit"/>
              </a:rPr>
              <a:t> в файле линейны, их нельзя отсортировать, сгруппировать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В большинстве случаев </a:t>
            </a:r>
            <a:r>
              <a:rPr lang="ru-RU" dirty="0" err="1">
                <a:latin typeface="inherit"/>
              </a:rPr>
              <a:t>логи</a:t>
            </a:r>
            <a:r>
              <a:rPr lang="ru-RU" dirty="0">
                <a:latin typeface="inherit"/>
              </a:rPr>
              <a:t> с типом </a:t>
            </a:r>
            <a:r>
              <a:rPr lang="en-US" i="1" dirty="0">
                <a:latin typeface="inherit"/>
              </a:rPr>
              <a:t>Warning</a:t>
            </a:r>
            <a:r>
              <a:rPr lang="ru-RU" dirty="0">
                <a:latin typeface="inherit"/>
              </a:rPr>
              <a:t> игнорируются, смотрим в </a:t>
            </a:r>
            <a:r>
              <a:rPr lang="ru-RU" dirty="0" err="1">
                <a:latin typeface="inherit"/>
              </a:rPr>
              <a:t>логи</a:t>
            </a:r>
            <a:r>
              <a:rPr lang="ru-RU" dirty="0">
                <a:latin typeface="inherit"/>
              </a:rPr>
              <a:t> когда произошла критическая ошибка</a:t>
            </a:r>
            <a:br>
              <a:rPr lang="ru-RU" dirty="0">
                <a:latin typeface="inherit"/>
              </a:rPr>
            </a:br>
            <a:r>
              <a:rPr lang="en-US" i="1" dirty="0">
                <a:latin typeface="inherit"/>
              </a:rPr>
              <a:t>var rule = </a:t>
            </a:r>
            <a:r>
              <a:rPr lang="en-US" i="1" dirty="0" err="1">
                <a:latin typeface="inherit"/>
              </a:rPr>
              <a:t>piplineData.Find</a:t>
            </a:r>
            <a:r>
              <a:rPr lang="en-US" i="1" dirty="0">
                <a:latin typeface="inherit"/>
              </a:rPr>
              <a:t>(x =&gt; …) ?? new </a:t>
            </a:r>
            <a:r>
              <a:rPr lang="en-US" i="1" dirty="0" err="1">
                <a:latin typeface="inherit"/>
              </a:rPr>
              <a:t>EmptyRule</a:t>
            </a:r>
            <a:r>
              <a:rPr lang="en-US" i="1" dirty="0">
                <a:latin typeface="inherit"/>
              </a:rPr>
              <a:t>() // Fix Null Ref Exception.</a:t>
            </a:r>
            <a:endParaRPr lang="ru-RU" i="1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На сколько вам удобно просматривать </a:t>
            </a:r>
            <a:r>
              <a:rPr lang="ru-RU" dirty="0" err="1">
                <a:latin typeface="inherit"/>
              </a:rPr>
              <a:t>логи</a:t>
            </a:r>
            <a:r>
              <a:rPr lang="ru-RU" dirty="0">
                <a:latin typeface="inherit"/>
              </a:rPr>
              <a:t>. </a:t>
            </a:r>
            <a:r>
              <a:rPr lang="en-US" i="1" dirty="0" err="1">
                <a:latin typeface="inherit"/>
              </a:rPr>
              <a:t>Dozzle</a:t>
            </a:r>
            <a:r>
              <a:rPr lang="en-US" dirty="0">
                <a:latin typeface="inherit"/>
              </a:rPr>
              <a:t> </a:t>
            </a:r>
            <a:r>
              <a:rPr lang="ru-RU" dirty="0">
                <a:latin typeface="inherit"/>
              </a:rPr>
              <a:t>или </a:t>
            </a:r>
            <a:br>
              <a:rPr lang="ru-RU" dirty="0">
                <a:latin typeface="inherit"/>
              </a:rPr>
            </a:br>
            <a:r>
              <a:rPr lang="ru-RU" dirty="0">
                <a:latin typeface="inherit"/>
              </a:rPr>
              <a:t>«</a:t>
            </a:r>
            <a:r>
              <a:rPr lang="en-US" i="1" dirty="0">
                <a:latin typeface="inherit"/>
              </a:rPr>
              <a:t>docker cp </a:t>
            </a:r>
            <a:r>
              <a:rPr lang="en-US" i="1" dirty="0" err="1">
                <a:latin typeface="inherit"/>
              </a:rPr>
              <a:t>my_container</a:t>
            </a:r>
            <a:r>
              <a:rPr lang="en-US" i="1" dirty="0">
                <a:latin typeface="inherit"/>
              </a:rPr>
              <a:t>:/var/log/app.log ./app.log</a:t>
            </a:r>
            <a:r>
              <a:rPr lang="ru-RU" dirty="0">
                <a:latin typeface="inherit"/>
              </a:rPr>
              <a:t>» </a:t>
            </a:r>
            <a:r>
              <a:rPr lang="en-US" dirty="0">
                <a:latin typeface="inherit"/>
              </a:rPr>
              <a:t>?</a:t>
            </a:r>
            <a:endParaRPr lang="ru-RU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latin typeface="inherit"/>
              </a:rPr>
              <a:t>На сколько быстро находите причину бага или</a:t>
            </a:r>
            <a:r>
              <a:rPr lang="en-US" dirty="0">
                <a:latin typeface="inherit"/>
              </a:rPr>
              <a:t> </a:t>
            </a:r>
            <a:r>
              <a:rPr lang="ru-RU" dirty="0">
                <a:latin typeface="inherit"/>
              </a:rPr>
              <a:t>требовались ли делать дамп </a:t>
            </a:r>
            <a:r>
              <a:rPr lang="en-US" dirty="0">
                <a:latin typeface="inherit"/>
              </a:rPr>
              <a:t>production </a:t>
            </a:r>
            <a:r>
              <a:rPr lang="ru-RU" dirty="0">
                <a:latin typeface="inherit"/>
              </a:rPr>
              <a:t>БД, чтоб воспроизвести баг?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015393-1ABF-40C0-BCF1-18145BF1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0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1C1E21"/>
                </a:solidFill>
                <a:effectLst/>
                <a:latin typeface="system-ui"/>
              </a:rPr>
              <a:t>Логи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>
                <a:latin typeface="inherit"/>
              </a:rPr>
              <a:t>L</a:t>
            </a:r>
            <a:r>
              <a:rPr lang="en-US" dirty="0">
                <a:effectLst/>
                <a:latin typeface="inherit"/>
              </a:rPr>
              <a:t>ogs</a:t>
            </a:r>
            <a:br>
              <a:rPr lang="ru-RU" dirty="0">
                <a:effectLst/>
                <a:latin typeface="inherit"/>
              </a:rPr>
            </a:br>
            <a:r>
              <a:rPr lang="en-US" dirty="0">
                <a:effectLst/>
                <a:latin typeface="inherit"/>
              </a:rPr>
              <a:t>Metrics</a:t>
            </a:r>
            <a:br>
              <a:rPr lang="en-US" dirty="0">
                <a:effectLst/>
                <a:latin typeface="inherit"/>
              </a:rPr>
            </a:br>
            <a:r>
              <a:rPr lang="en-US" dirty="0">
                <a:effectLst/>
                <a:latin typeface="inherit"/>
              </a:rPr>
              <a:t>Traces</a:t>
            </a: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0F9976-93A7-441B-BCBF-3E34A7A5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47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96EAA-BF60-4B51-BFB9-052A790D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142384-1E8D-4EC1-80BD-B08403987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1" i="1" dirty="0">
                <a:effectLst/>
                <a:latin typeface="inherit"/>
              </a:rPr>
              <a:t>Журналы (</a:t>
            </a:r>
            <a:r>
              <a:rPr lang="ru-RU" b="1" i="1" dirty="0" err="1">
                <a:effectLst/>
                <a:latin typeface="inherit"/>
              </a:rPr>
              <a:t>логи</a:t>
            </a:r>
            <a:r>
              <a:rPr lang="ru-RU" b="1" i="1" dirty="0">
                <a:effectLst/>
                <a:latin typeface="inherit"/>
              </a:rPr>
              <a:t>) </a:t>
            </a:r>
            <a:r>
              <a:rPr lang="ru-RU" dirty="0">
                <a:effectLst/>
                <a:latin typeface="inherit"/>
              </a:rPr>
              <a:t>— это события, которые записывает работающее программное обеспечение. Например:</a:t>
            </a:r>
          </a:p>
          <a:p>
            <a:pPr marL="0" indent="0" fontAlgn="base">
              <a:buNone/>
            </a:pPr>
            <a:endParaRPr lang="ru-RU" dirty="0"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Регистрируют, когда пользователь обращается к системе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Регистрируют критическую ошибку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Регистрируют трассировку стека ошибки времени выполнения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inherit"/>
              </a:rPr>
              <a:t>Иногда используют для </a:t>
            </a:r>
            <a:r>
              <a:rPr lang="ru-RU" dirty="0" err="1">
                <a:effectLst/>
                <a:latin typeface="inherit"/>
              </a:rPr>
              <a:t>дебага</a:t>
            </a:r>
            <a:r>
              <a:rPr lang="ru-RU" dirty="0">
                <a:effectLst/>
                <a:latin typeface="inherit"/>
              </a:rPr>
              <a:t> кода =)</a:t>
            </a:r>
            <a:r>
              <a:rPr lang="en-US" dirty="0">
                <a:effectLst/>
                <a:latin typeface="inherit"/>
              </a:rPr>
              <a:t> </a:t>
            </a:r>
            <a:r>
              <a:rPr lang="ru-RU" dirty="0">
                <a:latin typeface="inherit"/>
              </a:rPr>
              <a:t>и забывают удалить из </a:t>
            </a:r>
            <a:r>
              <a:rPr lang="en-US" dirty="0">
                <a:latin typeface="inherit"/>
              </a:rPr>
              <a:t>GIT</a:t>
            </a:r>
            <a:br>
              <a:rPr lang="ru-RU" dirty="0">
                <a:effectLst/>
                <a:latin typeface="inherit"/>
              </a:rPr>
            </a:br>
            <a:r>
              <a:rPr lang="en-US" dirty="0">
                <a:latin typeface="inherit"/>
              </a:rPr>
              <a:t>console.log(“&lt;3”)</a:t>
            </a:r>
            <a:br>
              <a:rPr lang="ru-RU" dirty="0">
                <a:latin typeface="inherit"/>
              </a:rPr>
            </a:br>
            <a:r>
              <a:rPr lang="en-US" dirty="0" err="1">
                <a:latin typeface="inherit"/>
              </a:rPr>
              <a:t>console.debug</a:t>
            </a:r>
            <a:r>
              <a:rPr lang="en-US" dirty="0">
                <a:latin typeface="inherit"/>
              </a:rPr>
              <a:t>(“</a:t>
            </a:r>
            <a:r>
              <a:rPr lang="ru-RU" dirty="0">
                <a:latin typeface="inherit"/>
              </a:rPr>
              <a:t>АААААААА, не работает!!!!!!!!!!!!</a:t>
            </a:r>
            <a:r>
              <a:rPr lang="en-US" dirty="0">
                <a:latin typeface="inherit"/>
              </a:rPr>
              <a:t>”)</a:t>
            </a:r>
            <a:endParaRPr lang="ru-RU" dirty="0">
              <a:effectLst/>
              <a:latin typeface="inheri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5C08AF-FBD0-4251-963A-452F115F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3991-7CDD-4509-8BA7-518DF070C6A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482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993</TotalTime>
  <Words>2125</Words>
  <Application>Microsoft Office PowerPoint</Application>
  <PresentationFormat>Широкоэкранный</PresentationFormat>
  <Paragraphs>363</Paragraphs>
  <Slides>61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Arial</vt:lpstr>
      <vt:lpstr>Calibri</vt:lpstr>
      <vt:lpstr>DeepSeek-CJK-patch</vt:lpstr>
      <vt:lpstr>inherit</vt:lpstr>
      <vt:lpstr>RalewayNum</vt:lpstr>
      <vt:lpstr>system-ui</vt:lpstr>
      <vt:lpstr>Tw Cen MT</vt:lpstr>
      <vt:lpstr>Tw Cen MT Condensed</vt:lpstr>
      <vt:lpstr>Wingdings</vt:lpstr>
      <vt:lpstr>Wingdings 3</vt:lpstr>
      <vt:lpstr>Интеграл</vt:lpstr>
      <vt:lpstr>Observability сервисов</vt:lpstr>
      <vt:lpstr>Observability</vt:lpstr>
      <vt:lpstr>Мониторинг vs. Observability</vt:lpstr>
      <vt:lpstr>Мониторинг vs. Observability</vt:lpstr>
      <vt:lpstr>Мониторинг vs. Observability</vt:lpstr>
      <vt:lpstr>Преимущества Observability</vt:lpstr>
      <vt:lpstr>Логов в файл достаточно</vt:lpstr>
      <vt:lpstr>Логи</vt:lpstr>
      <vt:lpstr>Логи</vt:lpstr>
      <vt:lpstr>структура логов</vt:lpstr>
      <vt:lpstr>Обычные логи</vt:lpstr>
      <vt:lpstr>Структурированные логи</vt:lpstr>
      <vt:lpstr>Структурированные логи</vt:lpstr>
      <vt:lpstr>Метрики</vt:lpstr>
      <vt:lpstr>Метрики</vt:lpstr>
      <vt:lpstr>Категории метрик</vt:lpstr>
      <vt:lpstr>Типы метрик</vt:lpstr>
      <vt:lpstr>Метрики приложения</vt:lpstr>
      <vt:lpstr>Метрики приложения</vt:lpstr>
      <vt:lpstr>БИЗНЕС МЕТРИКИ</vt:lpstr>
      <vt:lpstr>БИЗНЕС МЕТРИКИ</vt:lpstr>
      <vt:lpstr>Трассировки</vt:lpstr>
      <vt:lpstr>Трассировки</vt:lpstr>
      <vt:lpstr>Ключевые слова Трассировки</vt:lpstr>
      <vt:lpstr>Трассировки TRACE + SPAN</vt:lpstr>
      <vt:lpstr>Трассировки. EVENTS &amp; TAGS</vt:lpstr>
      <vt:lpstr>Трассировки</vt:lpstr>
      <vt:lpstr>Трассировки</vt:lpstr>
      <vt:lpstr>Трассировки</vt:lpstr>
      <vt:lpstr>КОМБО MTL</vt:lpstr>
      <vt:lpstr>Metics + Traces + Logs = DASHBOARD</vt:lpstr>
      <vt:lpstr>Metics + Traces + Logs = DASHBOARD</vt:lpstr>
      <vt:lpstr>MTL АНАЛИЗ ДАННЫХ</vt:lpstr>
      <vt:lpstr>ДЛЯ КОГО Observability</vt:lpstr>
      <vt:lpstr>ВНЕДРЕНИЕ Observability</vt:lpstr>
      <vt:lpstr>ЗООПАРК ИНСТРУМЕНТОВ</vt:lpstr>
      <vt:lpstr>ЗООПАРК ИНСТРУМЕНТОВ</vt:lpstr>
      <vt:lpstr>ЗООПАРК ИНСТРУМЕНТОВ</vt:lpstr>
      <vt:lpstr>У КАЖОГО СВОИ ПРЕДПОЧТЕНИЯ</vt:lpstr>
      <vt:lpstr>САНКЦИИ</vt:lpstr>
      <vt:lpstr>у каждого клиента свои именования (UL)</vt:lpstr>
      <vt:lpstr>СИЛЬНАЯ СВЯЗАННОСТЬ</vt:lpstr>
      <vt:lpstr>ИТОГ ПО ВНЕДРЕНИЮ</vt:lpstr>
      <vt:lpstr>OPEN TELEMETRY</vt:lpstr>
      <vt:lpstr>OpenTelemetry </vt:lpstr>
      <vt:lpstr>ИСТОРИЯ</vt:lpstr>
      <vt:lpstr>ИСТОРИЯ</vt:lpstr>
      <vt:lpstr>Как работает</vt:lpstr>
      <vt:lpstr>OTEL COLLECTOR</vt:lpstr>
      <vt:lpstr>OTEL COLLECTOR PIPELINE</vt:lpstr>
      <vt:lpstr>OTEL CONFIG</vt:lpstr>
      <vt:lpstr>OTEL CONFIG</vt:lpstr>
      <vt:lpstr>OTEL CONFIG</vt:lpstr>
      <vt:lpstr>Интеграция с .NET</vt:lpstr>
      <vt:lpstr>Интеграция с .NET</vt:lpstr>
      <vt:lpstr>Интеграция с ASP.NET COre</vt:lpstr>
      <vt:lpstr>Интеграция с ASP.NET COre</vt:lpstr>
      <vt:lpstr>Интеграция с NODE.JS</vt:lpstr>
      <vt:lpstr>СТАТИСТИКА СКАЧИВАНИЙ</vt:lpstr>
      <vt:lpstr>ПОКАЗ ДЕМО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OpenTelemetry</dc:title>
  <dc:creator>Nachyn Duuza</dc:creator>
  <cp:lastModifiedBy>Nachyn Duuza</cp:lastModifiedBy>
  <cp:revision>37</cp:revision>
  <cp:lastPrinted>2025-05-22T11:02:37Z</cp:lastPrinted>
  <dcterms:created xsi:type="dcterms:W3CDTF">2025-05-20T14:56:30Z</dcterms:created>
  <dcterms:modified xsi:type="dcterms:W3CDTF">2025-05-22T18:12:15Z</dcterms:modified>
</cp:coreProperties>
</file>